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0" r:id="rId3"/>
    <p:sldId id="278" r:id="rId4"/>
    <p:sldId id="275" r:id="rId5"/>
    <p:sldId id="273" r:id="rId6"/>
    <p:sldId id="280" r:id="rId7"/>
    <p:sldId id="274" r:id="rId8"/>
    <p:sldId id="269" r:id="rId9"/>
    <p:sldId id="265" r:id="rId10"/>
    <p:sldId id="266" r:id="rId1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53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fif"/><Relationship Id="rId7" Type="http://schemas.openxmlformats.org/officeDocument/2006/relationships/image" Target="../media/image28.jfi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jfif"/><Relationship Id="rId5" Type="http://schemas.openxmlformats.org/officeDocument/2006/relationships/image" Target="../media/image26.jfif"/><Relationship Id="rId4" Type="http://schemas.openxmlformats.org/officeDocument/2006/relationships/image" Target="../media/image25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fi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jfif"/><Relationship Id="rId5" Type="http://schemas.openxmlformats.org/officeDocument/2006/relationships/image" Target="../media/image31.jfif"/><Relationship Id="rId4" Type="http://schemas.openxmlformats.org/officeDocument/2006/relationships/image" Target="../media/image30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jfif"/><Relationship Id="rId5" Type="http://schemas.openxmlformats.org/officeDocument/2006/relationships/image" Target="../media/image38.jpe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-26671"/>
            <a:ext cx="9144000" cy="514350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023103" y="0"/>
            <a:ext cx="4120896" cy="3288791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0" y="2545080"/>
            <a:ext cx="3255263" cy="2598419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541206" y="2621088"/>
            <a:ext cx="7204587" cy="133540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20"/>
              </a:lnSpc>
              <a:tabLst/>
            </a:pPr>
            <a:endParaRPr lang="x-none" altLang="x-none" sz="36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lang="tr-TR" altLang="x-none" sz="3600" spc="480" dirty="0" smtClean="0">
                <a:solidFill>
                  <a:srgbClr val="42C1FF">
                    <a:alpha val="100000"/>
                  </a:srgbClr>
                </a:solidFill>
                <a:latin typeface="Arial"/>
                <a:cs typeface="Arial"/>
              </a:rPr>
              <a:t>JOURNEY WITH ARTIFICAL INTELLIGENCE</a:t>
            </a:r>
            <a:endParaRPr lang="x-none" altLang="x-none" sz="3600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858000" y="0"/>
            <a:ext cx="2286000" cy="1825751"/>
          </a:xfrm>
          <a:prstGeom prst="rect">
            <a:avLst/>
          </a:prstGeom>
        </p:spPr>
      </p:pic>
      <p:sp>
        <p:nvSpPr>
          <p:cNvPr id="6" name="textbox 6"/>
          <p:cNvSpPr/>
          <p:nvPr/>
        </p:nvSpPr>
        <p:spPr>
          <a:xfrm>
            <a:off x="353961" y="1329995"/>
            <a:ext cx="7226710" cy="13169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64000"/>
              </a:lnSpc>
              <a:tabLst/>
            </a:pPr>
            <a:endParaRPr lang="x-none" altLang="x-none" sz="1000" dirty="0"/>
          </a:p>
          <a:p>
            <a:pPr algn="l" rtl="0" eaLnBrk="0">
              <a:lnSpc>
                <a:spcPct val="6021"/>
              </a:lnSpc>
              <a:tabLst/>
            </a:pPr>
            <a:endParaRPr lang="x-none" altLang="x-none" sz="100" dirty="0"/>
          </a:p>
          <a:p>
            <a:pPr marL="12700" algn="l" rtl="0" eaLnBrk="0">
              <a:lnSpc>
                <a:spcPct val="82000"/>
              </a:lnSpc>
              <a:tabLst/>
            </a:pPr>
            <a:r>
              <a:rPr lang="tr-TR" sz="3600" spc="680" dirty="0" smtClean="0">
                <a:solidFill>
                  <a:srgbClr val="A69AF0">
                    <a:alpha val="100000"/>
                  </a:srgbClr>
                </a:solidFill>
                <a:latin typeface="Arial"/>
                <a:ea typeface="Arial"/>
                <a:cs typeface="Arial"/>
              </a:rPr>
              <a:t>IN PRESCHOOL EDUCATİON LEARNİNG</a:t>
            </a:r>
            <a:endParaRPr lang="x-none" altLang="x-none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646" y="3844289"/>
            <a:ext cx="2225800" cy="9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"/>
          <p:cNvSpPr/>
          <p:nvPr/>
        </p:nvSpPr>
        <p:spPr>
          <a:xfrm>
            <a:off x="0" y="-1"/>
            <a:ext cx="9144000" cy="5143500"/>
          </a:xfrm>
          <a:prstGeom prst="rect">
            <a:avLst/>
          </a:prstGeom>
          <a:solidFill>
            <a:srgbClr val="B3E4FF">
              <a:alpha val="100000"/>
            </a:srgbClr>
          </a:solidFill>
          <a:ln cap="flat"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53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386051" y="0"/>
            <a:ext cx="2757947" cy="3193026"/>
          </a:xfrm>
          <a:prstGeom prst="rect">
            <a:avLst/>
          </a:prstGeom>
        </p:spPr>
      </p:pic>
      <p:pic>
        <p:nvPicPr>
          <p:cNvPr id="54" name="picture 5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1673942"/>
            <a:ext cx="2418735" cy="34695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61336" y="377877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u="sng" dirty="0"/>
              <a:t>International </a:t>
            </a:r>
            <a:r>
              <a:rPr lang="tr-TR" sz="4000" u="sng" dirty="0" err="1"/>
              <a:t>Cooperation</a:t>
            </a:r>
            <a:r>
              <a:rPr lang="tr-TR" sz="4000" u="sng" dirty="0"/>
              <a:t> </a:t>
            </a:r>
            <a:r>
              <a:rPr lang="tr-TR" sz="4000" u="sng" dirty="0" err="1"/>
              <a:t>and</a:t>
            </a:r>
            <a:r>
              <a:rPr lang="tr-TR" sz="4000" u="sng" dirty="0"/>
              <a:t> </a:t>
            </a:r>
            <a:r>
              <a:rPr lang="tr-TR" sz="4000" u="sng" dirty="0" err="1"/>
              <a:t>Results</a:t>
            </a:r>
            <a:endParaRPr lang="tr-TR" sz="4000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09367" y="1898755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Sharing of knowledge among teachers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Enriched </a:t>
            </a:r>
            <a:r>
              <a:rPr lang="en-US" dirty="0"/>
              <a:t>learning materials for students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Evaluation </a:t>
            </a:r>
            <a:r>
              <a:rPr lang="en-US" dirty="0"/>
              <a:t>of implementation results in different countries.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500"/>
          </a:xfrm>
          <a:prstGeom prst="rect">
            <a:avLst/>
          </a:prstGeom>
        </p:spPr>
      </p:pic>
      <p:pic>
        <p:nvPicPr>
          <p:cNvPr id="75" name="picture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566672" cy="5143500"/>
          </a:xfrm>
          <a:prstGeom prst="rect">
            <a:avLst/>
          </a:prstGeom>
        </p:spPr>
      </p:pic>
      <p:pic>
        <p:nvPicPr>
          <p:cNvPr id="76" name="picture 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147559" y="2694432"/>
            <a:ext cx="1996440" cy="2449067"/>
          </a:xfrm>
          <a:prstGeom prst="rect">
            <a:avLst/>
          </a:prstGeom>
        </p:spPr>
      </p:pic>
      <p:pic>
        <p:nvPicPr>
          <p:cNvPr id="80" name="picture 8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5325121" y="1568151"/>
            <a:ext cx="201422" cy="402844"/>
          </a:xfrm>
          <a:prstGeom prst="rect">
            <a:avLst/>
          </a:prstGeom>
        </p:spPr>
      </p:pic>
      <p:pic>
        <p:nvPicPr>
          <p:cNvPr id="81" name="picture 8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5329596" y="3150214"/>
            <a:ext cx="201422" cy="402844"/>
          </a:xfrm>
          <a:prstGeom prst="rect">
            <a:avLst/>
          </a:prstGeom>
        </p:spPr>
      </p:pic>
      <p:pic>
        <p:nvPicPr>
          <p:cNvPr id="82" name="picture 8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2437088" y="1568151"/>
            <a:ext cx="201422" cy="402844"/>
          </a:xfrm>
          <a:prstGeom prst="rect">
            <a:avLst/>
          </a:prstGeom>
        </p:spPr>
      </p:pic>
      <p:pic>
        <p:nvPicPr>
          <p:cNvPr id="83" name="picture 8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2437088" y="3150214"/>
            <a:ext cx="201422" cy="40284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836" y="1231410"/>
            <a:ext cx="1733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916" y="1250460"/>
            <a:ext cx="17145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886" y="2827761"/>
            <a:ext cx="17145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066" y="2837286"/>
            <a:ext cx="16573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436" y="99030"/>
            <a:ext cx="896980" cy="599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40"/>
          <p:cNvSpPr/>
          <p:nvPr/>
        </p:nvSpPr>
        <p:spPr>
          <a:xfrm>
            <a:off x="7392721" y="243268"/>
            <a:ext cx="1644028" cy="500143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marL="12700" eaLnBrk="0">
              <a:lnSpc>
                <a:spcPct val="82000"/>
              </a:lnSpc>
            </a:pPr>
            <a:r>
              <a:rPr lang="tr-TR" sz="2500" b="1" dirty="0" err="1" smtClean="0">
                <a:solidFill>
                  <a:srgbClr val="002060"/>
                </a:solidFill>
              </a:rPr>
              <a:t>Erasmus</a:t>
            </a:r>
            <a:r>
              <a:rPr lang="tr-TR" sz="2500" b="1" dirty="0" smtClean="0">
                <a:solidFill>
                  <a:srgbClr val="002060"/>
                </a:solidFill>
              </a:rPr>
              <a:t>+</a:t>
            </a:r>
            <a:endParaRPr lang="x-none" altLang="x-none" sz="2500" dirty="0">
              <a:solidFill>
                <a:srgbClr val="002060"/>
              </a:solidFill>
            </a:endParaRPr>
          </a:p>
        </p:txBody>
      </p:sp>
      <p:sp>
        <p:nvSpPr>
          <p:cNvPr id="18" name="textbox 140"/>
          <p:cNvSpPr/>
          <p:nvPr/>
        </p:nvSpPr>
        <p:spPr>
          <a:xfrm>
            <a:off x="1810457" y="4402412"/>
            <a:ext cx="5582264" cy="881196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69000"/>
              </a:lnSpc>
              <a:tabLst/>
            </a:pPr>
            <a:endParaRPr lang="x-none" altLang="x-none" sz="1000" dirty="0"/>
          </a:p>
          <a:p>
            <a:pPr algn="l" rtl="0" eaLnBrk="0">
              <a:lnSpc>
                <a:spcPct val="7083"/>
              </a:lnSpc>
              <a:tabLst/>
            </a:pPr>
            <a:endParaRPr lang="x-none" altLang="x-none" sz="100" dirty="0"/>
          </a:p>
          <a:p>
            <a:pPr marL="12700" eaLnBrk="0">
              <a:lnSpc>
                <a:spcPct val="82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KA210-SCH-7C6CE7E9</a:t>
            </a:r>
            <a:endParaRPr lang="x-none" altLang="x-none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-1" y="-449826"/>
            <a:ext cx="9144000" cy="5593326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="" xmlns:a16="http://schemas.microsoft.com/office/drawing/2014/main" id="{2EF106BF-7ADD-4179-A92A-86681F7E7C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631" y="-83603"/>
            <a:ext cx="3244645" cy="3244645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988" y="4271992"/>
            <a:ext cx="1530288" cy="653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51"/>
          <p:cNvSpPr/>
          <p:nvPr/>
        </p:nvSpPr>
        <p:spPr>
          <a:xfrm>
            <a:off x="986266" y="1344155"/>
            <a:ext cx="3676098" cy="12275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r>
              <a:rPr lang="en-US" sz="3200" dirty="0">
                <a:solidFill>
                  <a:srgbClr val="7030A0"/>
                </a:solidFill>
              </a:rPr>
              <a:t>What is Artificial Intelligence in Education?</a:t>
            </a:r>
            <a:endParaRPr lang="x-none" altLang="x-none" sz="3200" dirty="0"/>
          </a:p>
        </p:txBody>
      </p:sp>
      <p:sp>
        <p:nvSpPr>
          <p:cNvPr id="9" name="textbox 13"/>
          <p:cNvSpPr/>
          <p:nvPr/>
        </p:nvSpPr>
        <p:spPr>
          <a:xfrm>
            <a:off x="204218" y="3723938"/>
            <a:ext cx="6049099" cy="109610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lang="x-none" altLang="x-none" dirty="0"/>
          </a:p>
          <a:p>
            <a:pPr marL="12700" eaLnBrk="0"/>
            <a:r>
              <a:rPr lang="en-US" dirty="0"/>
              <a:t>Artificial intelligence in education is the technology used to improve learning processes, personalize teaching methods and increase educational efficiency.</a:t>
            </a:r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32379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DF2FF">
              <a:alpha val="100000"/>
            </a:srgbClr>
          </a:solidFill>
          <a:ln cap="flat"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850625" y="0"/>
            <a:ext cx="2293373" cy="3419782"/>
          </a:xfrm>
          <a:prstGeom prst="rect">
            <a:avLst/>
          </a:prstGeom>
        </p:spPr>
      </p:pic>
      <p:pic>
        <p:nvPicPr>
          <p:cNvPr id="139" name="picture 1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1696065"/>
            <a:ext cx="2035277" cy="3447434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1406848" y="813249"/>
            <a:ext cx="7418439" cy="425755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600" dirty="0"/>
              <a:t>Ensuring the effective use of artificial intelligence technologies in preschool education</a:t>
            </a:r>
            <a:r>
              <a:rPr lang="en-US" sz="2600" dirty="0" smtClean="0"/>
              <a:t>.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Integrating </a:t>
            </a:r>
            <a:r>
              <a:rPr lang="en-US" sz="2600" dirty="0"/>
              <a:t>innovative approaches to mathematics-science, language, music and game activities</a:t>
            </a:r>
            <a:r>
              <a:rPr lang="en-US" sz="2600" dirty="0" smtClean="0"/>
              <a:t>.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Developing </a:t>
            </a:r>
            <a:r>
              <a:rPr lang="en-US" sz="2600" dirty="0"/>
              <a:t>students' creativity, problem-solving and digital skills</a:t>
            </a:r>
            <a:r>
              <a:rPr lang="en-US" sz="2600" dirty="0" smtClean="0"/>
              <a:t>.</a:t>
            </a:r>
            <a:endParaRPr lang="tr-TR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Creating </a:t>
            </a:r>
            <a:r>
              <a:rPr lang="en-US" sz="2600" dirty="0"/>
              <a:t>intercultural cooperation in education with the partnership of Germany, Turkey, Italy and Romania.</a:t>
            </a:r>
            <a:endParaRPr lang="tr-TR" sz="2600" dirty="0"/>
          </a:p>
        </p:txBody>
      </p:sp>
      <p:sp>
        <p:nvSpPr>
          <p:cNvPr id="10" name="textbox 18"/>
          <p:cNvSpPr/>
          <p:nvPr/>
        </p:nvSpPr>
        <p:spPr>
          <a:xfrm>
            <a:off x="1845147" y="228600"/>
            <a:ext cx="5380136" cy="710311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marL="12700" indent="1167618" eaLnBrk="0">
              <a:lnSpc>
                <a:spcPct val="81000"/>
              </a:lnSpc>
            </a:pPr>
            <a:r>
              <a:rPr lang="tr-TR" sz="3200" u="sng" dirty="0" err="1">
                <a:solidFill>
                  <a:srgbClr val="002060"/>
                </a:solidFill>
              </a:rPr>
              <a:t>Our</a:t>
            </a:r>
            <a:r>
              <a:rPr lang="tr-TR" sz="3200" u="sng" dirty="0">
                <a:solidFill>
                  <a:srgbClr val="002060"/>
                </a:solidFill>
              </a:rPr>
              <a:t> </a:t>
            </a:r>
            <a:r>
              <a:rPr lang="tr-TR" sz="3200" u="sng" dirty="0" err="1">
                <a:solidFill>
                  <a:srgbClr val="002060"/>
                </a:solidFill>
              </a:rPr>
              <a:t>Goals</a:t>
            </a:r>
            <a:endParaRPr lang="x-none" altLang="x-none" sz="3200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1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499616" cy="5143500"/>
          </a:xfrm>
          <a:prstGeom prst="rect">
            <a:avLst/>
          </a:prstGeom>
        </p:spPr>
      </p:pic>
      <p:sp>
        <p:nvSpPr>
          <p:cNvPr id="11" name="Başlık 1">
            <a:extLst>
              <a:ext uri="{FF2B5EF4-FFF2-40B4-BE49-F238E27FC236}">
                <a16:creationId xmlns="" xmlns:a16="http://schemas.microsoft.com/office/drawing/2014/main" id="{CEB6008B-F23C-436F-9636-F6C1B15A443E}"/>
              </a:ext>
            </a:extLst>
          </p:cNvPr>
          <p:cNvSpPr txBox="1">
            <a:spLocks/>
          </p:cNvSpPr>
          <p:nvPr/>
        </p:nvSpPr>
        <p:spPr>
          <a:xfrm>
            <a:off x="1921870" y="427978"/>
            <a:ext cx="8761413" cy="7069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Coding based games with </a:t>
            </a:r>
            <a:r>
              <a:rPr lang="en-US" sz="2800" b="1" dirty="0" err="1"/>
              <a:t>Beebot</a:t>
            </a:r>
            <a:endParaRPr lang="tr-TR" sz="2800" b="1" dirty="0"/>
          </a:p>
        </p:txBody>
      </p:sp>
      <p:pic>
        <p:nvPicPr>
          <p:cNvPr id="12" name="Resim 11">
            <a:extLst>
              <a:ext uri="{FF2B5EF4-FFF2-40B4-BE49-F238E27FC236}">
                <a16:creationId xmlns="" xmlns:a16="http://schemas.microsoft.com/office/drawing/2014/main" id="{18679451-74BA-4AAF-9102-97A3BA378E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145" y="1253611"/>
            <a:ext cx="2007470" cy="1503665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="" xmlns:a16="http://schemas.microsoft.com/office/drawing/2014/main" id="{D46C7088-8923-4FC6-8FE8-5611405D01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373" y="2892314"/>
            <a:ext cx="1935242" cy="1935242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="" xmlns:a16="http://schemas.microsoft.com/office/drawing/2014/main" id="{C1A763A5-13E2-4B53-8FE0-960C4D537D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470" y="872777"/>
            <a:ext cx="1529286" cy="1529286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="" xmlns:a16="http://schemas.microsoft.com/office/drawing/2014/main" id="{4EFA838D-BC64-4149-AE59-DC32CD10A0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788" y="2402063"/>
            <a:ext cx="1437968" cy="2567800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="" xmlns:a16="http://schemas.microsoft.com/office/drawing/2014/main" id="{9E39B6C7-62F3-4D12-8225-1C20DBB2B0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37" y="1553764"/>
            <a:ext cx="2677101" cy="26771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1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499616" cy="5143500"/>
          </a:xfrm>
          <a:prstGeom prst="rect">
            <a:avLst/>
          </a:prstGeom>
        </p:spPr>
      </p:pic>
      <p:sp>
        <p:nvSpPr>
          <p:cNvPr id="11" name="Başlık 1">
            <a:extLst>
              <a:ext uri="{FF2B5EF4-FFF2-40B4-BE49-F238E27FC236}">
                <a16:creationId xmlns="" xmlns:a16="http://schemas.microsoft.com/office/drawing/2014/main" id="{CEB6008B-F23C-436F-9636-F6C1B15A443E}"/>
              </a:ext>
            </a:extLst>
          </p:cNvPr>
          <p:cNvSpPr txBox="1">
            <a:spLocks/>
          </p:cNvSpPr>
          <p:nvPr/>
        </p:nvSpPr>
        <p:spPr>
          <a:xfrm>
            <a:off x="1693270" y="517153"/>
            <a:ext cx="8761413" cy="7069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 err="1"/>
              <a:t>Coding</a:t>
            </a:r>
            <a:r>
              <a:rPr lang="tr-TR" sz="2800" b="1" dirty="0"/>
              <a:t> </a:t>
            </a:r>
            <a:r>
              <a:rPr lang="tr-TR" sz="2800" b="1" dirty="0" err="1"/>
              <a:t>games</a:t>
            </a:r>
            <a:r>
              <a:rPr lang="tr-TR" sz="2800" b="1" dirty="0"/>
              <a:t> </a:t>
            </a:r>
            <a:r>
              <a:rPr lang="tr-TR" sz="2800" b="1" dirty="0" err="1"/>
              <a:t>with</a:t>
            </a:r>
            <a:r>
              <a:rPr lang="tr-TR" sz="2800" b="1" dirty="0"/>
              <a:t> </a:t>
            </a:r>
            <a:r>
              <a:rPr lang="tr-TR" sz="2800" b="1" dirty="0" err="1"/>
              <a:t>Scratch</a:t>
            </a:r>
            <a:endParaRPr lang="tr-TR" sz="2800" b="1" dirty="0"/>
          </a:p>
        </p:txBody>
      </p:sp>
      <p:pic>
        <p:nvPicPr>
          <p:cNvPr id="9" name="Resim 8">
            <a:extLst>
              <a:ext uri="{FF2B5EF4-FFF2-40B4-BE49-F238E27FC236}">
                <a16:creationId xmlns="" xmlns:a16="http://schemas.microsoft.com/office/drawing/2014/main" id="{9E8B05F3-E999-4342-96D9-E923C76F7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715" y="1224117"/>
            <a:ext cx="2967364" cy="1661724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="" xmlns:a16="http://schemas.microsoft.com/office/drawing/2014/main" id="{630E7EBF-4713-4FD7-9831-416CF5B22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197" y="2970254"/>
            <a:ext cx="3206228" cy="2114252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="" xmlns:a16="http://schemas.microsoft.com/office/drawing/2014/main" id="{9C43F293-F41D-4FF6-9BFD-E8DC60958E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173" y="3047774"/>
            <a:ext cx="2870447" cy="1731773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="" xmlns:a16="http://schemas.microsoft.com/office/drawing/2014/main" id="{DADC5153-A13C-47EE-9526-AA9D5CFF1A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556" y="289827"/>
            <a:ext cx="2376850" cy="262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91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1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3057143" cy="2383535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 rot="21600000">
            <a:off x="6086855" y="2761488"/>
            <a:ext cx="3057144" cy="2382011"/>
            <a:chOff x="0" y="0"/>
            <a:chExt cx="3057144" cy="2382011"/>
          </a:xfrm>
        </p:grpSpPr>
        <p:pic>
          <p:nvPicPr>
            <p:cNvPr id="122" name="picture 1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600000">
              <a:off x="0" y="0"/>
              <a:ext cx="3057144" cy="2382011"/>
            </a:xfrm>
            <a:prstGeom prst="rect">
              <a:avLst/>
            </a:prstGeom>
          </p:spPr>
        </p:pic>
        <p:sp>
          <p:nvSpPr>
            <p:cNvPr id="123" name="textbox 123"/>
            <p:cNvSpPr/>
            <p:nvPr/>
          </p:nvSpPr>
          <p:spPr>
            <a:xfrm>
              <a:off x="-12700" y="-12700"/>
              <a:ext cx="3082925" cy="244221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2000"/>
                </a:lnSpc>
                <a:tabLst/>
              </a:pPr>
              <a:endParaRPr lang="x-none" altLang="x-none" sz="1000" dirty="0"/>
            </a:p>
            <a:p>
              <a:pPr algn="l" rtl="0" eaLnBrk="0">
                <a:lnSpc>
                  <a:spcPct val="103000"/>
                </a:lnSpc>
                <a:tabLst/>
              </a:pPr>
              <a:endParaRPr lang="x-none" altLang="x-none" sz="1000" dirty="0"/>
            </a:p>
            <a:p>
              <a:pPr algn="l" rtl="0" eaLnBrk="0">
                <a:lnSpc>
                  <a:spcPct val="103000"/>
                </a:lnSpc>
                <a:tabLst/>
              </a:pPr>
              <a:endParaRPr lang="x-none" altLang="x-none" sz="1000" dirty="0"/>
            </a:p>
            <a:p>
              <a:pPr algn="l" rtl="0" eaLnBrk="0">
                <a:lnSpc>
                  <a:spcPct val="103000"/>
                </a:lnSpc>
                <a:tabLst/>
              </a:pPr>
              <a:endParaRPr lang="x-none" altLang="x-none" sz="1000" dirty="0"/>
            </a:p>
            <a:p>
              <a:pPr algn="l" rtl="0" eaLnBrk="0">
                <a:lnSpc>
                  <a:spcPct val="103000"/>
                </a:lnSpc>
                <a:tabLst/>
              </a:pPr>
              <a:endParaRPr lang="x-none" altLang="x-none" sz="1000" dirty="0"/>
            </a:p>
            <a:p>
              <a:pPr algn="l" rtl="0" eaLnBrk="0">
                <a:lnSpc>
                  <a:spcPct val="7497"/>
                </a:lnSpc>
                <a:tabLst/>
              </a:pPr>
              <a:endParaRPr lang="x-none" altLang="x-none" sz="100" dirty="0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3484845" y="436871"/>
            <a:ext cx="4538277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u="sng" dirty="0"/>
              <a:t>Music </a:t>
            </a:r>
            <a:r>
              <a:rPr lang="tr-TR" u="sng" dirty="0" err="1"/>
              <a:t>Events</a:t>
            </a:r>
            <a:endParaRPr lang="tr-TR" u="sng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855407" y="1565123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Creating notes on fruits with </a:t>
            </a:r>
            <a:r>
              <a:rPr lang="en-US" dirty="0" err="1"/>
              <a:t>Makey</a:t>
            </a:r>
            <a:r>
              <a:rPr lang="en-US" dirty="0"/>
              <a:t> </a:t>
            </a:r>
            <a:r>
              <a:rPr lang="en-US" dirty="0" err="1"/>
              <a:t>Makey</a:t>
            </a:r>
            <a:r>
              <a:rPr lang="en-US" dirty="0"/>
              <a:t> and making different sound experiences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Activities </a:t>
            </a:r>
            <a:r>
              <a:rPr lang="en-US" dirty="0"/>
              <a:t>introducing cultural music of partner countries.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="" xmlns:a16="http://schemas.microsoft.com/office/drawing/2014/main" id="{7DDD0754-0CD6-4A8F-85A7-4837ECE7D3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135" y="1169122"/>
            <a:ext cx="3172935" cy="1799416"/>
          </a:xfrm>
          <a:prstGeom prst="rect">
            <a:avLst/>
          </a:prstGeom>
        </p:spPr>
      </p:pic>
      <p:pic>
        <p:nvPicPr>
          <p:cNvPr id="71" name="picture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4337303"/>
            <a:ext cx="9144000" cy="806195"/>
          </a:xfrm>
          <a:prstGeom prst="rect">
            <a:avLst/>
          </a:prstGeom>
        </p:spPr>
      </p:pic>
      <p:pic>
        <p:nvPicPr>
          <p:cNvPr id="72" name="picture 7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0" y="0"/>
            <a:ext cx="9144000" cy="804671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87593" y="804672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Create notes from fruits and create different sound experiences with </a:t>
            </a:r>
            <a:r>
              <a:rPr lang="en-US" dirty="0" err="1"/>
              <a:t>Makey</a:t>
            </a:r>
            <a:r>
              <a:rPr lang="en-US" dirty="0"/>
              <a:t> </a:t>
            </a:r>
            <a:r>
              <a:rPr lang="en-US" dirty="0" err="1"/>
              <a:t>Makey</a:t>
            </a:r>
            <a:r>
              <a:rPr lang="en-US" dirty="0"/>
              <a:t>.</a:t>
            </a:r>
            <a:endParaRPr lang="tr-TR" dirty="0" smtClean="0"/>
          </a:p>
        </p:txBody>
      </p:sp>
      <p:pic>
        <p:nvPicPr>
          <p:cNvPr id="4098" name="Picture 2" descr="https://i.ytimg.com/vi/Ad_f4LA-ISY/hq720.jpg?sqp=-oaymwE7CK4FEIIDSFryq4qpAy0IARUAAAAAGAElAADIQj0AgKJD8AEB-AHSBoAC4AOKAgwIABABGHIgVig2MA8=&amp;rs=AOn4CLByI2CSiAm2fzy2taz93h-WO3Q_-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68" y="1769382"/>
            <a:ext cx="4262286" cy="239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>
            <a:extLst>
              <a:ext uri="{FF2B5EF4-FFF2-40B4-BE49-F238E27FC236}">
                <a16:creationId xmlns="" xmlns:a16="http://schemas.microsoft.com/office/drawing/2014/main" id="{989595EC-20C1-4488-9519-B8E60AACD2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491" y="3067652"/>
            <a:ext cx="1814404" cy="12074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270E7">
              <a:alpha val="100000"/>
            </a:srgbClr>
          </a:solidFill>
          <a:ln cap="flat"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49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428488" y="0"/>
            <a:ext cx="3715511" cy="2886455"/>
          </a:xfrm>
          <a:prstGeom prst="rect">
            <a:avLst/>
          </a:prstGeom>
        </p:spPr>
      </p:pic>
      <p:pic>
        <p:nvPicPr>
          <p:cNvPr id="50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2962655"/>
            <a:ext cx="3002279" cy="2180844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66916" y="599103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800" u="sng" dirty="0"/>
              <a:t>Game </a:t>
            </a:r>
            <a:r>
              <a:rPr lang="tr-TR" sz="4800" u="sng" dirty="0" err="1"/>
              <a:t>Activities</a:t>
            </a:r>
            <a:endParaRPr lang="tr-TR" sz="4800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84903" y="1660987"/>
            <a:ext cx="7374194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Turning students' drawings into games with Draw Your </a:t>
            </a:r>
            <a:r>
              <a:rPr lang="en-US" dirty="0" smtClean="0"/>
              <a:t>Game.</a:t>
            </a:r>
            <a:endParaRPr lang="tr-TR" dirty="0" smtClean="0"/>
          </a:p>
          <a:p>
            <a:r>
              <a:rPr lang="en-US" dirty="0" smtClean="0"/>
              <a:t>Bringing </a:t>
            </a:r>
            <a:r>
              <a:rPr lang="en-US" dirty="0"/>
              <a:t>their own drawings to life with Animated Drawings.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185</Words>
  <Application>Microsoft Office PowerPoint</Application>
  <PresentationFormat>On-screen Show (16:9)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Andreea</dc:creator>
  <cp:lastModifiedBy>Andreea</cp:lastModifiedBy>
  <cp:revision>15</cp:revision>
  <dcterms:modified xsi:type="dcterms:W3CDTF">2025-01-28T13:38:11Z</dcterms:modified>
</cp:coreProperties>
</file>